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2" r:id="rId7"/>
    <p:sldId id="287" r:id="rId8"/>
    <p:sldId id="288" r:id="rId9"/>
    <p:sldId id="289" r:id="rId10"/>
    <p:sldId id="291" r:id="rId11"/>
    <p:sldId id="290" r:id="rId12"/>
    <p:sldId id="292" r:id="rId13"/>
    <p:sldId id="293" r:id="rId14"/>
    <p:sldId id="285" r:id="rId15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4856"/>
    <a:srgbClr val="54667A"/>
    <a:srgbClr val="460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15" autoAdjust="0"/>
  </p:normalViewPr>
  <p:slideViewPr>
    <p:cSldViewPr snapToGrid="0">
      <p:cViewPr varScale="1">
        <p:scale>
          <a:sx n="111" d="100"/>
          <a:sy n="111" d="100"/>
        </p:scale>
        <p:origin x="667" y="1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D7168-E431-49DF-AFF7-8C785944B1E1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5626D-1A37-41A2-AA2F-32294FA393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3540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CN" altLang="en-US" dirty="0" smtClean="0"/>
              <a:t> </a:t>
            </a:r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E8D9B9-E545-481E-89B4-E9A49A639278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463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CN" altLang="en-US" dirty="0" smtClean="0"/>
              <a:t> </a:t>
            </a:r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E8D9B9-E545-481E-89B4-E9A49A639278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9771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CN" altLang="en-US" dirty="0" smtClean="0"/>
              <a:t> </a:t>
            </a:r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02AFC-06F5-4221-9EAB-35F784DCD2E3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6962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CN" altLang="en-US" dirty="0" smtClean="0"/>
              <a:t> </a:t>
            </a:r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C590BC-9A78-4394-810C-727600A3848C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8475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CN" altLang="en-US" dirty="0" smtClean="0"/>
              <a:t> </a:t>
            </a:r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  <a:ea typeface="宋体" charset="-122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C7475F-6BF8-49FF-9C99-5E802DCA43F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01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7335248"/>
      </p:ext>
    </p:extLst>
  </p:cSld>
  <p:clrMapOvr>
    <a:masterClrMapping/>
  </p:clrMapOvr>
  <p:transition spd="med" advTm="0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8509778"/>
      </p:ext>
    </p:extLst>
  </p:cSld>
  <p:clrMapOvr>
    <a:masterClrMapping/>
  </p:clrMapOvr>
  <p:transition spd="med" advTm="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308160"/>
      </p:ext>
    </p:extLst>
  </p:cSld>
  <p:clrMapOvr>
    <a:masterClrMapping/>
  </p:clrMapOvr>
  <p:transition spd="med" advTm="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C485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177800" y="711200"/>
            <a:ext cx="8801100" cy="426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141717">
            <a:off x="7815129" y="8258"/>
            <a:ext cx="1198973" cy="107568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230" y="27107"/>
            <a:ext cx="7886700" cy="684094"/>
          </a:xfrm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/>
              <a:t>单击此处编辑母版标题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2454226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9243247"/>
      </p:ext>
    </p:extLst>
  </p:cSld>
  <p:clrMapOvr>
    <a:masterClrMapping/>
  </p:clrMapOvr>
  <p:transition spd="med" advTm="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233810"/>
      </p:ext>
    </p:extLst>
  </p:cSld>
  <p:clrMapOvr>
    <a:masterClrMapping/>
  </p:clrMapOvr>
  <p:transition spd="med" advTm="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7251171" y="4760168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www.1ppt.com/excel/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www.1ppt.com/kejian/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www.1ppt.com/shiti/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ea typeface="宋体"/>
              </a:rPr>
              <a:t>www.1ppt.com/jiaoan/  </a:t>
            </a:r>
            <a:r>
              <a:rPr lang="en-US" altLang="zh-CN" sz="100" dirty="0" smtClean="0">
                <a:solidFill>
                  <a:prstClr val="white"/>
                </a:solidFill>
                <a:ea typeface="宋体"/>
              </a:rPr>
              <a:t>      </a:t>
            </a:r>
            <a:endParaRPr lang="en-US" altLang="zh-CN" sz="100" dirty="0">
              <a:solidFill>
                <a:prstClr val="white"/>
              </a:solidFill>
              <a:ea typeface="宋体"/>
            </a:endParaRPr>
          </a:p>
          <a:p>
            <a:pPr defTabSz="914400"/>
            <a:r>
              <a:rPr lang="zh-CN" altLang="en-US" sz="100" dirty="0" smtClean="0">
                <a:solidFill>
                  <a:prstClr val="white"/>
                </a:solidFill>
                <a:ea typeface="宋体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ea typeface="宋体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ea typeface="宋体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618442339"/>
      </p:ext>
    </p:extLst>
  </p:cSld>
  <p:clrMapOvr>
    <a:masterClrMapping/>
  </p:clrMapOvr>
  <p:transition spd="med" advTm="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9642942"/>
      </p:ext>
    </p:extLst>
  </p:cSld>
  <p:clrMapOvr>
    <a:masterClrMapping/>
  </p:clrMapOvr>
  <p:transition spd="med" advTm="0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428756"/>
      </p:ext>
    </p:extLst>
  </p:cSld>
  <p:clrMapOvr>
    <a:masterClrMapping/>
  </p:clrMapOvr>
  <p:transition spd="med" advTm="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0850261"/>
      </p:ext>
    </p:extLst>
  </p:cSld>
  <p:clrMapOvr>
    <a:masterClrMapping/>
  </p:clrMapOvr>
  <p:transition spd="med" advTm="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6393744"/>
      </p:ext>
    </p:extLst>
  </p:cSld>
  <p:clrMapOvr>
    <a:masterClrMapping/>
  </p:clrMapOvr>
  <p:transition spd="med" advTm="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992BBB-2733-41AF-B704-E53EBB09EF30}" type="datetimeFigureOut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2020/5/29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A6134-58D1-4C39-96C2-A9375714A391}" type="slidenum">
              <a:rPr kumimoji="0" lang="zh-CN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6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 advTm="0">
    <p:pull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2274485"/>
            <a:ext cx="9144000" cy="224971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375761" y="2506678"/>
            <a:ext cx="6392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Inductive Text </a:t>
            </a:r>
            <a:r>
              <a:rPr lang="en-US" altLang="zh-CN" sz="1800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Classiﬁcationvia</a:t>
            </a:r>
            <a:r>
              <a:rPr lang="en-US" altLang="zh-CN" sz="1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Graph Neural Networks</a:t>
            </a:r>
            <a:endParaRPr lang="en-US" altLang="zh-CN" sz="1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672551" y="2938358"/>
            <a:ext cx="140775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汇报人</a:t>
            </a:r>
            <a:r>
              <a:rPr lang="zh-CN" altLang="en-US" dirty="0" smtClean="0">
                <a:solidFill>
                  <a:schemeClr val="bg1"/>
                </a:solidFill>
              </a:rPr>
              <a:t>：</a:t>
            </a:r>
            <a:r>
              <a:rPr lang="en-US" altLang="zh-CN" dirty="0" err="1" smtClean="0">
                <a:solidFill>
                  <a:schemeClr val="bg1"/>
                </a:solidFill>
              </a:rPr>
              <a:t>TangGu</a:t>
            </a:r>
            <a:endParaRPr lang="en-US" altLang="zh-CN" dirty="0" smtClean="0">
              <a:solidFill>
                <a:schemeClr val="bg1"/>
              </a:solidFill>
            </a:endParaRPr>
          </a:p>
          <a:p>
            <a:r>
              <a:rPr lang="zh-CN" altLang="en-US" dirty="0" smtClean="0">
                <a:solidFill>
                  <a:schemeClr val="bg1"/>
                </a:solidFill>
              </a:rPr>
              <a:t>时间：</a:t>
            </a:r>
            <a:r>
              <a:rPr lang="en-US" altLang="zh-CN" dirty="0" smtClean="0">
                <a:solidFill>
                  <a:schemeClr val="bg1"/>
                </a:solidFill>
              </a:rPr>
              <a:t>2020.4.28</a:t>
            </a:r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551" y="213784"/>
            <a:ext cx="1798876" cy="1798876"/>
          </a:xfrm>
          <a:prstGeom prst="ellipse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2511" y="3980734"/>
            <a:ext cx="303883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solidFill>
                  <a:schemeClr val="bg1"/>
                </a:solidFill>
              </a:rPr>
              <a:t>Paper:https</a:t>
            </a:r>
            <a:r>
              <a:rPr lang="en-US" altLang="zh-CN" dirty="0" smtClean="0">
                <a:solidFill>
                  <a:schemeClr val="bg1"/>
                </a:solidFill>
              </a:rPr>
              <a:t>://</a:t>
            </a:r>
            <a:r>
              <a:rPr lang="en-US" altLang="zh-CN" dirty="0" err="1">
                <a:solidFill>
                  <a:schemeClr val="bg1"/>
                </a:solidFill>
              </a:rPr>
              <a:t>arxiv.org</a:t>
            </a:r>
            <a:r>
              <a:rPr lang="en-US" altLang="zh-CN" dirty="0">
                <a:solidFill>
                  <a:schemeClr val="bg1"/>
                </a:solidFill>
              </a:rPr>
              <a:t>/abs/2004.13826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96924" y="3980734"/>
            <a:ext cx="226761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solidFill>
                  <a:schemeClr val="bg1"/>
                </a:solidFill>
              </a:rPr>
              <a:t>Meeting:ACL</a:t>
            </a:r>
            <a:r>
              <a:rPr lang="en-US" altLang="zh-CN" dirty="0" smtClean="0">
                <a:solidFill>
                  <a:schemeClr val="bg1"/>
                </a:solidFill>
              </a:rPr>
              <a:t> 2020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471427" y="3980734"/>
            <a:ext cx="350756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solidFill>
                  <a:schemeClr val="bg1"/>
                </a:solidFill>
              </a:rPr>
              <a:t>Code:https</a:t>
            </a:r>
            <a:r>
              <a:rPr lang="en-US" altLang="zh-CN" dirty="0">
                <a:solidFill>
                  <a:schemeClr val="bg1"/>
                </a:solidFill>
              </a:rPr>
              <a:t>://</a:t>
            </a:r>
            <a:r>
              <a:rPr lang="en-US" altLang="zh-CN" dirty="0" err="1">
                <a:solidFill>
                  <a:schemeClr val="bg1"/>
                </a:solidFill>
              </a:rPr>
              <a:t>github.com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>
                <a:solidFill>
                  <a:schemeClr val="bg1"/>
                </a:solidFill>
              </a:rPr>
              <a:t>CRIPAC</a:t>
            </a:r>
            <a:r>
              <a:rPr lang="en-US" altLang="zh-CN" dirty="0">
                <a:solidFill>
                  <a:schemeClr val="bg1"/>
                </a:solidFill>
              </a:rPr>
              <a:t>-DIG/</a:t>
            </a:r>
            <a:r>
              <a:rPr lang="en-US" altLang="zh-CN" dirty="0" err="1">
                <a:solidFill>
                  <a:schemeClr val="bg1"/>
                </a:solidFill>
              </a:rPr>
              <a:t>TextING</a:t>
            </a:r>
            <a:endParaRPr lang="en-US" altLang="zh-CN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376374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4"/>
          <p:cNvSpPr>
            <a:spLocks noGrp="1"/>
          </p:cNvSpPr>
          <p:nvPr>
            <p:ph type="title"/>
          </p:nvPr>
        </p:nvSpPr>
        <p:spPr>
          <a:xfrm>
            <a:off x="0" y="27107"/>
            <a:ext cx="9144000" cy="684094"/>
          </a:xfrm>
          <a:solidFill>
            <a:srgbClr val="0070C0"/>
          </a:solidFill>
        </p:spPr>
        <p:txBody>
          <a:bodyPr/>
          <a:lstStyle/>
          <a:p>
            <a:r>
              <a:rPr lang="en-US" altLang="zh-CN" dirty="0" err="1" smtClean="0">
                <a:solidFill>
                  <a:schemeClr val="bg2"/>
                </a:solidFill>
              </a:rPr>
              <a:t>TextING</a:t>
            </a:r>
            <a:r>
              <a:rPr lang="en-US" altLang="zh-CN" dirty="0" smtClean="0">
                <a:solidFill>
                  <a:schemeClr val="bg2"/>
                </a:solidFill>
              </a:rPr>
              <a:t>-M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244349" y="2440691"/>
            <a:ext cx="756331" cy="1327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818150" y="2383972"/>
            <a:ext cx="6256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</a:t>
            </a:r>
            <a:endParaRPr lang="zh-CN" altLang="en-US" sz="1000" dirty="0"/>
          </a:p>
        </p:txBody>
      </p:sp>
      <p:cxnSp>
        <p:nvCxnSpPr>
          <p:cNvPr id="7" name="直接箭头连接符 6"/>
          <p:cNvCxnSpPr/>
          <p:nvPr/>
        </p:nvCxnSpPr>
        <p:spPr>
          <a:xfrm flipV="1">
            <a:off x="2008946" y="2212129"/>
            <a:ext cx="434283" cy="286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椭圆 7"/>
          <p:cNvSpPr/>
          <p:nvPr/>
        </p:nvSpPr>
        <p:spPr>
          <a:xfrm>
            <a:off x="2484680" y="2111859"/>
            <a:ext cx="130629" cy="110003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>
            <a:stCxn id="8" idx="7"/>
          </p:cNvCxnSpPr>
          <p:nvPr/>
        </p:nvCxnSpPr>
        <p:spPr>
          <a:xfrm flipV="1">
            <a:off x="2596179" y="1946855"/>
            <a:ext cx="239136" cy="181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椭圆 10"/>
          <p:cNvSpPr/>
          <p:nvPr/>
        </p:nvSpPr>
        <p:spPr>
          <a:xfrm>
            <a:off x="2816185" y="1852962"/>
            <a:ext cx="130629" cy="110003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3049592" y="2111859"/>
            <a:ext cx="130629" cy="110003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直接连接符 13"/>
          <p:cNvCxnSpPr>
            <a:stCxn id="13" idx="1"/>
            <a:endCxn id="11" idx="5"/>
          </p:cNvCxnSpPr>
          <p:nvPr/>
        </p:nvCxnSpPr>
        <p:spPr>
          <a:xfrm flipH="1" flipV="1">
            <a:off x="2927684" y="1946855"/>
            <a:ext cx="141038" cy="181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19" idx="3"/>
            <a:endCxn id="13" idx="7"/>
          </p:cNvCxnSpPr>
          <p:nvPr/>
        </p:nvCxnSpPr>
        <p:spPr>
          <a:xfrm flipH="1">
            <a:off x="3161091" y="1930745"/>
            <a:ext cx="190660" cy="197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椭圆 18"/>
          <p:cNvSpPr/>
          <p:nvPr/>
        </p:nvSpPr>
        <p:spPr>
          <a:xfrm>
            <a:off x="3332621" y="1836852"/>
            <a:ext cx="130629" cy="110003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2549994" y="1597396"/>
            <a:ext cx="112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 smtClean="0"/>
              <a:t>Doc graph</a:t>
            </a:r>
            <a:endParaRPr lang="zh-CN" altLang="en-US" sz="1100" dirty="0"/>
          </a:p>
        </p:txBody>
      </p:sp>
      <p:cxnSp>
        <p:nvCxnSpPr>
          <p:cNvPr id="26" name="直接箭头连接符 25"/>
          <p:cNvCxnSpPr/>
          <p:nvPr/>
        </p:nvCxnSpPr>
        <p:spPr>
          <a:xfrm>
            <a:off x="3397935" y="2022481"/>
            <a:ext cx="3987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圆角矩形 26"/>
          <p:cNvSpPr/>
          <p:nvPr/>
        </p:nvSpPr>
        <p:spPr>
          <a:xfrm>
            <a:off x="3822157" y="1893030"/>
            <a:ext cx="791444" cy="27500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GGNN</a:t>
            </a:r>
            <a:endParaRPr lang="zh-CN" altLang="en-US" dirty="0"/>
          </a:p>
        </p:txBody>
      </p:sp>
      <p:cxnSp>
        <p:nvCxnSpPr>
          <p:cNvPr id="28" name="直接箭头连接符 27"/>
          <p:cNvCxnSpPr/>
          <p:nvPr/>
        </p:nvCxnSpPr>
        <p:spPr>
          <a:xfrm>
            <a:off x="4632033" y="2038588"/>
            <a:ext cx="322336" cy="6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圆角矩形 28"/>
          <p:cNvSpPr/>
          <p:nvPr/>
        </p:nvSpPr>
        <p:spPr>
          <a:xfrm>
            <a:off x="4954369" y="1891853"/>
            <a:ext cx="845648" cy="27500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Readout</a:t>
            </a:r>
            <a:endParaRPr lang="zh-CN" altLang="en-US" dirty="0"/>
          </a:p>
        </p:txBody>
      </p:sp>
      <p:sp>
        <p:nvSpPr>
          <p:cNvPr id="33" name="椭圆 32"/>
          <p:cNvSpPr/>
          <p:nvPr/>
        </p:nvSpPr>
        <p:spPr>
          <a:xfrm>
            <a:off x="2295242" y="3127910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椭圆 33"/>
          <p:cNvSpPr/>
          <p:nvPr/>
        </p:nvSpPr>
        <p:spPr>
          <a:xfrm>
            <a:off x="3266042" y="3249978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3087820" y="2894795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2378042" y="3744848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36"/>
          <p:cNvSpPr/>
          <p:nvPr/>
        </p:nvSpPr>
        <p:spPr>
          <a:xfrm>
            <a:off x="2907242" y="3499862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椭圆 37"/>
          <p:cNvSpPr/>
          <p:nvPr/>
        </p:nvSpPr>
        <p:spPr>
          <a:xfrm>
            <a:off x="3305642" y="3605161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椭圆 38"/>
          <p:cNvSpPr/>
          <p:nvPr/>
        </p:nvSpPr>
        <p:spPr>
          <a:xfrm>
            <a:off x="2802842" y="3897986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椭圆 39"/>
          <p:cNvSpPr/>
          <p:nvPr/>
        </p:nvSpPr>
        <p:spPr>
          <a:xfrm>
            <a:off x="3347642" y="4002543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椭圆 40"/>
          <p:cNvSpPr/>
          <p:nvPr/>
        </p:nvSpPr>
        <p:spPr>
          <a:xfrm>
            <a:off x="2378042" y="3410020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2" name="直接连接符 41"/>
          <p:cNvCxnSpPr>
            <a:stCxn id="33" idx="7"/>
            <a:endCxn id="35" idx="2"/>
          </p:cNvCxnSpPr>
          <p:nvPr/>
        </p:nvCxnSpPr>
        <p:spPr>
          <a:xfrm flipV="1">
            <a:off x="2473464" y="2974664"/>
            <a:ext cx="614356" cy="176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>
            <a:stCxn id="34" idx="0"/>
            <a:endCxn id="35" idx="5"/>
          </p:cNvCxnSpPr>
          <p:nvPr/>
        </p:nvCxnSpPr>
        <p:spPr>
          <a:xfrm flipH="1" flipV="1">
            <a:off x="3266042" y="3031140"/>
            <a:ext cx="104400" cy="2188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>
            <a:stCxn id="41" idx="7"/>
          </p:cNvCxnSpPr>
          <p:nvPr/>
        </p:nvCxnSpPr>
        <p:spPr>
          <a:xfrm flipV="1">
            <a:off x="2556264" y="3003859"/>
            <a:ext cx="531556" cy="429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>
            <a:stCxn id="37" idx="0"/>
            <a:endCxn id="34" idx="2"/>
          </p:cNvCxnSpPr>
          <p:nvPr/>
        </p:nvCxnSpPr>
        <p:spPr>
          <a:xfrm flipV="1">
            <a:off x="3011642" y="3329847"/>
            <a:ext cx="254400" cy="170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曲线连接符 45"/>
          <p:cNvCxnSpPr>
            <a:stCxn id="33" idx="3"/>
            <a:endCxn id="41" idx="2"/>
          </p:cNvCxnSpPr>
          <p:nvPr/>
        </p:nvCxnSpPr>
        <p:spPr>
          <a:xfrm rot="16200000" flipH="1">
            <a:off x="2239114" y="3350961"/>
            <a:ext cx="225634" cy="52222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曲线连接符 46"/>
          <p:cNvCxnSpPr>
            <a:stCxn id="40" idx="1"/>
            <a:endCxn id="41" idx="5"/>
          </p:cNvCxnSpPr>
          <p:nvPr/>
        </p:nvCxnSpPr>
        <p:spPr>
          <a:xfrm rot="16200000" flipV="1">
            <a:off x="2727457" y="3375173"/>
            <a:ext cx="479571" cy="82195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曲线连接符 47"/>
          <p:cNvCxnSpPr>
            <a:stCxn id="38" idx="6"/>
            <a:endCxn id="40" idx="6"/>
          </p:cNvCxnSpPr>
          <p:nvPr/>
        </p:nvCxnSpPr>
        <p:spPr>
          <a:xfrm>
            <a:off x="3514442" y="3685030"/>
            <a:ext cx="42000" cy="397382"/>
          </a:xfrm>
          <a:prstGeom prst="curvedConnector3">
            <a:avLst>
              <a:gd name="adj1" fmla="val 6442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曲线连接符 48"/>
          <p:cNvCxnSpPr>
            <a:stCxn id="36" idx="5"/>
            <a:endCxn id="39" idx="2"/>
          </p:cNvCxnSpPr>
          <p:nvPr/>
        </p:nvCxnSpPr>
        <p:spPr>
          <a:xfrm rot="16200000" flipH="1">
            <a:off x="2631222" y="3806235"/>
            <a:ext cx="96662" cy="246578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曲线连接符 49"/>
          <p:cNvCxnSpPr>
            <a:stCxn id="37" idx="3"/>
            <a:endCxn id="36" idx="7"/>
          </p:cNvCxnSpPr>
          <p:nvPr/>
        </p:nvCxnSpPr>
        <p:spPr>
          <a:xfrm rot="5400000">
            <a:off x="2681025" y="3511446"/>
            <a:ext cx="132034" cy="38155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>
            <a:stCxn id="37" idx="6"/>
            <a:endCxn id="38" idx="1"/>
          </p:cNvCxnSpPr>
          <p:nvPr/>
        </p:nvCxnSpPr>
        <p:spPr>
          <a:xfrm>
            <a:off x="3116042" y="3579731"/>
            <a:ext cx="220178" cy="48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椭圆 51"/>
          <p:cNvSpPr/>
          <p:nvPr/>
        </p:nvSpPr>
        <p:spPr>
          <a:xfrm>
            <a:off x="3619565" y="3360179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椭圆 52"/>
          <p:cNvSpPr/>
          <p:nvPr/>
        </p:nvSpPr>
        <p:spPr>
          <a:xfrm>
            <a:off x="2596855" y="2733213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椭圆 53"/>
          <p:cNvSpPr/>
          <p:nvPr/>
        </p:nvSpPr>
        <p:spPr>
          <a:xfrm>
            <a:off x="3672919" y="2850881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椭圆 54"/>
          <p:cNvSpPr/>
          <p:nvPr/>
        </p:nvSpPr>
        <p:spPr>
          <a:xfrm>
            <a:off x="4059242" y="3124750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6" name="直接连接符 55"/>
          <p:cNvCxnSpPr>
            <a:stCxn id="53" idx="6"/>
          </p:cNvCxnSpPr>
          <p:nvPr/>
        </p:nvCxnSpPr>
        <p:spPr>
          <a:xfrm flipV="1">
            <a:off x="2805655" y="2653344"/>
            <a:ext cx="526134" cy="159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>
            <a:stCxn id="33" idx="0"/>
          </p:cNvCxnSpPr>
          <p:nvPr/>
        </p:nvCxnSpPr>
        <p:spPr>
          <a:xfrm flipV="1">
            <a:off x="2399642" y="2849717"/>
            <a:ext cx="210889" cy="2781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>
            <a:endCxn id="54" idx="1"/>
          </p:cNvCxnSpPr>
          <p:nvPr/>
        </p:nvCxnSpPr>
        <p:spPr>
          <a:xfrm>
            <a:off x="3474842" y="2721669"/>
            <a:ext cx="228655" cy="152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>
            <a:stCxn id="52" idx="7"/>
            <a:endCxn id="55" idx="3"/>
          </p:cNvCxnSpPr>
          <p:nvPr/>
        </p:nvCxnSpPr>
        <p:spPr>
          <a:xfrm flipV="1">
            <a:off x="3797787" y="3261095"/>
            <a:ext cx="292033" cy="122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曲线连接符 59"/>
          <p:cNvCxnSpPr>
            <a:stCxn id="52" idx="0"/>
          </p:cNvCxnSpPr>
          <p:nvPr/>
        </p:nvCxnSpPr>
        <p:spPr>
          <a:xfrm rot="16200000" flipV="1">
            <a:off x="3266594" y="2902808"/>
            <a:ext cx="626966" cy="28777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曲线连接符 60"/>
          <p:cNvCxnSpPr>
            <a:stCxn id="55" idx="4"/>
            <a:endCxn id="38" idx="6"/>
          </p:cNvCxnSpPr>
          <p:nvPr/>
        </p:nvCxnSpPr>
        <p:spPr>
          <a:xfrm rot="5400000">
            <a:off x="3638771" y="3160159"/>
            <a:ext cx="400542" cy="649200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/>
          <p:cNvCxnSpPr>
            <a:stCxn id="54" idx="5"/>
            <a:endCxn id="55" idx="0"/>
          </p:cNvCxnSpPr>
          <p:nvPr/>
        </p:nvCxnSpPr>
        <p:spPr>
          <a:xfrm>
            <a:off x="3851141" y="2987226"/>
            <a:ext cx="312501" cy="137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椭圆 62"/>
          <p:cNvSpPr/>
          <p:nvPr/>
        </p:nvSpPr>
        <p:spPr>
          <a:xfrm>
            <a:off x="3331789" y="2573475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4" name="直接箭头连接符 63"/>
          <p:cNvCxnSpPr>
            <a:stCxn id="4" idx="3"/>
          </p:cNvCxnSpPr>
          <p:nvPr/>
        </p:nvCxnSpPr>
        <p:spPr>
          <a:xfrm>
            <a:off x="2000680" y="2507083"/>
            <a:ext cx="277607" cy="694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本框 67"/>
          <p:cNvSpPr txBox="1"/>
          <p:nvPr/>
        </p:nvSpPr>
        <p:spPr>
          <a:xfrm>
            <a:off x="2548825" y="4195363"/>
            <a:ext cx="112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 smtClean="0"/>
              <a:t>Graph of corpus</a:t>
            </a:r>
            <a:endParaRPr lang="zh-CN" altLang="en-US" sz="1100" dirty="0"/>
          </a:p>
        </p:txBody>
      </p:sp>
      <p:cxnSp>
        <p:nvCxnSpPr>
          <p:cNvPr id="69" name="直接箭头连接符 68"/>
          <p:cNvCxnSpPr/>
          <p:nvPr/>
        </p:nvCxnSpPr>
        <p:spPr>
          <a:xfrm>
            <a:off x="4161060" y="3470044"/>
            <a:ext cx="410940" cy="14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椭圆 70"/>
          <p:cNvSpPr/>
          <p:nvPr/>
        </p:nvSpPr>
        <p:spPr>
          <a:xfrm>
            <a:off x="4619950" y="3459755"/>
            <a:ext cx="130629" cy="110003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2" name="直接连接符 71"/>
          <p:cNvCxnSpPr>
            <a:stCxn id="71" idx="7"/>
          </p:cNvCxnSpPr>
          <p:nvPr/>
        </p:nvCxnSpPr>
        <p:spPr>
          <a:xfrm flipV="1">
            <a:off x="4731449" y="3294751"/>
            <a:ext cx="239136" cy="181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椭圆 72"/>
          <p:cNvSpPr/>
          <p:nvPr/>
        </p:nvSpPr>
        <p:spPr>
          <a:xfrm>
            <a:off x="4951455" y="3200858"/>
            <a:ext cx="130629" cy="110003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椭圆 73"/>
          <p:cNvSpPr/>
          <p:nvPr/>
        </p:nvSpPr>
        <p:spPr>
          <a:xfrm>
            <a:off x="5184862" y="3459755"/>
            <a:ext cx="130629" cy="110003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5" name="直接连接符 74"/>
          <p:cNvCxnSpPr>
            <a:endCxn id="73" idx="5"/>
          </p:cNvCxnSpPr>
          <p:nvPr/>
        </p:nvCxnSpPr>
        <p:spPr>
          <a:xfrm flipH="1" flipV="1">
            <a:off x="5062954" y="3294751"/>
            <a:ext cx="165006" cy="203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>
            <a:stCxn id="77" idx="3"/>
            <a:endCxn id="74" idx="7"/>
          </p:cNvCxnSpPr>
          <p:nvPr/>
        </p:nvCxnSpPr>
        <p:spPr>
          <a:xfrm flipH="1">
            <a:off x="5296361" y="3278641"/>
            <a:ext cx="190660" cy="197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椭圆 76"/>
          <p:cNvSpPr/>
          <p:nvPr/>
        </p:nvSpPr>
        <p:spPr>
          <a:xfrm>
            <a:off x="5467891" y="3184748"/>
            <a:ext cx="130629" cy="110003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文本框 78"/>
          <p:cNvSpPr txBox="1"/>
          <p:nvPr/>
        </p:nvSpPr>
        <p:spPr>
          <a:xfrm>
            <a:off x="4632033" y="4079253"/>
            <a:ext cx="112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 err="1" smtClean="0"/>
              <a:t>subgraph</a:t>
            </a:r>
            <a:endParaRPr lang="zh-CN" altLang="en-US" sz="1100" dirty="0"/>
          </a:p>
        </p:txBody>
      </p:sp>
      <p:sp>
        <p:nvSpPr>
          <p:cNvPr id="80" name="圆角矩形 79"/>
          <p:cNvSpPr/>
          <p:nvPr/>
        </p:nvSpPr>
        <p:spPr>
          <a:xfrm>
            <a:off x="5816585" y="3273389"/>
            <a:ext cx="791444" cy="27500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GGNN</a:t>
            </a:r>
            <a:endParaRPr lang="zh-CN" altLang="en-US" dirty="0"/>
          </a:p>
        </p:txBody>
      </p:sp>
      <p:cxnSp>
        <p:nvCxnSpPr>
          <p:cNvPr id="81" name="直接箭头连接符 80"/>
          <p:cNvCxnSpPr/>
          <p:nvPr/>
        </p:nvCxnSpPr>
        <p:spPr>
          <a:xfrm>
            <a:off x="6626461" y="3418947"/>
            <a:ext cx="322336" cy="6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圆角矩形 81"/>
          <p:cNvSpPr/>
          <p:nvPr/>
        </p:nvSpPr>
        <p:spPr>
          <a:xfrm>
            <a:off x="6948797" y="3272212"/>
            <a:ext cx="845648" cy="27500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Readout</a:t>
            </a:r>
            <a:endParaRPr lang="zh-CN" altLang="en-US" dirty="0"/>
          </a:p>
        </p:txBody>
      </p:sp>
      <p:cxnSp>
        <p:nvCxnSpPr>
          <p:cNvPr id="83" name="直接箭头连接符 82"/>
          <p:cNvCxnSpPr/>
          <p:nvPr/>
        </p:nvCxnSpPr>
        <p:spPr>
          <a:xfrm>
            <a:off x="5401256" y="3433413"/>
            <a:ext cx="3987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箭头连接符 83"/>
          <p:cNvCxnSpPr>
            <a:stCxn id="82" idx="0"/>
          </p:cNvCxnSpPr>
          <p:nvPr/>
        </p:nvCxnSpPr>
        <p:spPr>
          <a:xfrm flipV="1">
            <a:off x="7371621" y="2111859"/>
            <a:ext cx="0" cy="1160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>
            <a:off x="5831443" y="2015607"/>
            <a:ext cx="1408130" cy="6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十字形 90"/>
          <p:cNvSpPr/>
          <p:nvPr/>
        </p:nvSpPr>
        <p:spPr>
          <a:xfrm>
            <a:off x="7305597" y="1930745"/>
            <a:ext cx="132048" cy="153608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3" name="直接箭头连接符 92"/>
          <p:cNvCxnSpPr>
            <a:stCxn id="91" idx="3"/>
          </p:cNvCxnSpPr>
          <p:nvPr/>
        </p:nvCxnSpPr>
        <p:spPr>
          <a:xfrm>
            <a:off x="7437645" y="2007549"/>
            <a:ext cx="283191" cy="8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圆角矩形 93"/>
          <p:cNvSpPr/>
          <p:nvPr/>
        </p:nvSpPr>
        <p:spPr>
          <a:xfrm>
            <a:off x="7727711" y="1907963"/>
            <a:ext cx="711952" cy="220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Output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2597228"/>
      </p:ext>
    </p:extLst>
  </p:cSld>
  <p:clrMapOvr>
    <a:masterClrMapping/>
  </p:clrMapOvr>
  <p:transition spd="med" advTm="0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4"/>
          <p:cNvSpPr>
            <a:spLocks noGrp="1"/>
          </p:cNvSpPr>
          <p:nvPr>
            <p:ph type="title"/>
          </p:nvPr>
        </p:nvSpPr>
        <p:spPr>
          <a:xfrm>
            <a:off x="0" y="27107"/>
            <a:ext cx="9144000" cy="684094"/>
          </a:xfrm>
          <a:solidFill>
            <a:srgbClr val="0070C0"/>
          </a:solidFill>
        </p:spPr>
        <p:txBody>
          <a:bodyPr/>
          <a:lstStyle/>
          <a:p>
            <a:r>
              <a:rPr lang="en-US" altLang="zh-CN" dirty="0" smtClean="0">
                <a:solidFill>
                  <a:schemeClr val="bg2"/>
                </a:solidFill>
              </a:rPr>
              <a:t>Experiments-Dataset and Result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901" y="1253042"/>
            <a:ext cx="6469941" cy="10973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0904" y="2575998"/>
            <a:ext cx="2979678" cy="105927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255060" y="3760728"/>
            <a:ext cx="442762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 err="1" smtClean="0"/>
              <a:t>Acc</a:t>
            </a:r>
            <a:r>
              <a:rPr lang="en-US" altLang="zh-CN" sz="1100" dirty="0" smtClean="0"/>
              <a:t> of </a:t>
            </a:r>
            <a:r>
              <a:rPr lang="en-US" altLang="zh-CN" sz="1100" dirty="0" err="1" smtClean="0"/>
              <a:t>TextGCN</a:t>
            </a:r>
            <a:r>
              <a:rPr lang="en-US" altLang="zh-CN" sz="1100" dirty="0" smtClean="0"/>
              <a:t> and </a:t>
            </a:r>
            <a:r>
              <a:rPr lang="en-US" altLang="zh-CN" sz="1100" dirty="0" err="1" smtClean="0"/>
              <a:t>TextING</a:t>
            </a:r>
            <a:r>
              <a:rPr lang="en-US" altLang="zh-CN" sz="1100" dirty="0" smtClean="0"/>
              <a:t> on </a:t>
            </a:r>
            <a:r>
              <a:rPr lang="en-US" altLang="zh-CN" sz="1100" dirty="0" err="1" smtClean="0"/>
              <a:t>MR</a:t>
            </a:r>
            <a:r>
              <a:rPr lang="en-US" altLang="zh-CN" sz="1100" dirty="0" smtClean="0"/>
              <a:t> </a:t>
            </a:r>
            <a:r>
              <a:rPr lang="en-US" altLang="zh-CN" sz="1100" dirty="0"/>
              <a:t>and </a:t>
            </a:r>
            <a:r>
              <a:rPr lang="en-US" altLang="zh-CN" sz="1100" dirty="0" err="1"/>
              <a:t>Ohsumed</a:t>
            </a:r>
            <a:r>
              <a:rPr lang="en-US" altLang="zh-CN" sz="1100" dirty="0"/>
              <a:t>, where </a:t>
            </a:r>
            <a:r>
              <a:rPr lang="en-US" altLang="zh-CN" sz="1100" dirty="0" err="1"/>
              <a:t>MR</a:t>
            </a:r>
            <a:r>
              <a:rPr lang="en-US" altLang="zh-CN" sz="1100" dirty="0"/>
              <a:t> uses 40 labelled documents (0.5% of full training data) and </a:t>
            </a:r>
            <a:r>
              <a:rPr lang="en-US" altLang="zh-CN" sz="1100" dirty="0" err="1"/>
              <a:t>Ohsumed</a:t>
            </a:r>
            <a:r>
              <a:rPr lang="en-US" altLang="zh-CN" sz="1100" dirty="0"/>
              <a:t> uses 460 labelled documents (13.7% of full training data)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130865077"/>
      </p:ext>
    </p:extLst>
  </p:cSld>
  <p:clrMapOvr>
    <a:masterClrMapping/>
  </p:clrMapOvr>
  <p:transition spd="med" advTm="0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4"/>
          <p:cNvSpPr>
            <a:spLocks noGrp="1"/>
          </p:cNvSpPr>
          <p:nvPr>
            <p:ph type="title"/>
          </p:nvPr>
        </p:nvSpPr>
        <p:spPr>
          <a:xfrm>
            <a:off x="0" y="27107"/>
            <a:ext cx="9144000" cy="684094"/>
          </a:xfrm>
          <a:solidFill>
            <a:srgbClr val="0070C0"/>
          </a:solidFill>
        </p:spPr>
        <p:txBody>
          <a:bodyPr/>
          <a:lstStyle/>
          <a:p>
            <a:r>
              <a:rPr lang="en-US" altLang="zh-CN" dirty="0" smtClean="0">
                <a:solidFill>
                  <a:schemeClr val="bg2"/>
                </a:solidFill>
              </a:rPr>
              <a:t>Experiments-Dataset and Result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945" y="1022310"/>
            <a:ext cx="3085793" cy="3234019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892" y="1958039"/>
            <a:ext cx="3208298" cy="1653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108840"/>
      </p:ext>
    </p:extLst>
  </p:cSld>
  <p:clrMapOvr>
    <a:masterClrMapping/>
  </p:clrMapOvr>
  <p:transition spd="med" advTm="0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1201"/>
          </a:xfrm>
          <a:solidFill>
            <a:srgbClr val="0070C0"/>
          </a:solidFill>
        </p:spPr>
        <p:txBody>
          <a:bodyPr/>
          <a:lstStyle/>
          <a:p>
            <a:r>
              <a:rPr lang="en-US" altLang="zh-CN" dirty="0" smtClean="0">
                <a:solidFill>
                  <a:schemeClr val="bg2"/>
                </a:solidFill>
              </a:rPr>
              <a:t>Experiments-Dataset and Result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281" y="1699931"/>
            <a:ext cx="4953429" cy="1729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014063"/>
      </p:ext>
    </p:extLst>
  </p:cSld>
  <p:clrMapOvr>
    <a:masterClrMapping/>
  </p:clrMapOvr>
  <p:transition spd="med" advTm="0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2277836"/>
            <a:ext cx="9144000" cy="224971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195987" y="2956066"/>
            <a:ext cx="2978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THANGKS! 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7" name="图片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551" y="213784"/>
            <a:ext cx="1798876" cy="179887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782999414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2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693572" y="219550"/>
            <a:ext cx="3514725" cy="42624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en-US" altLang="zh-CN" sz="2000" b="1" noProof="0" dirty="0" smtClean="0">
                <a:solidFill>
                  <a:srgbClr val="FFFFFF"/>
                </a:solidFill>
                <a:latin typeface="微软雅黑" pitchFamily="34" charset="-122"/>
                <a:ea typeface="等线" panose="02010600030101010101" pitchFamily="2" charset="-122"/>
              </a:rPr>
              <a:t>Background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itchFamily="34" charset="-122"/>
              <a:ea typeface="等线" panose="02010600030101010101" pitchFamily="2" charset="-122"/>
              <a:cs typeface="+mn-cs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2295107" y="725565"/>
            <a:ext cx="4314825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9"/>
          <p:cNvSpPr txBox="1">
            <a:spLocks noChangeArrowheads="1"/>
          </p:cNvSpPr>
          <p:nvPr/>
        </p:nvSpPr>
        <p:spPr bwMode="auto">
          <a:xfrm>
            <a:off x="2165863" y="0"/>
            <a:ext cx="52770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dirty="0">
                <a:solidFill>
                  <a:srgbClr val="0070C0"/>
                </a:solidFill>
                <a:latin typeface="Arial" charset="0"/>
                <a:cs typeface="Arial" charset="0"/>
              </a:rPr>
              <a:t>1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4384" y="1371359"/>
            <a:ext cx="425574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Disadvantages  of  traditional </a:t>
            </a:r>
            <a:r>
              <a:rPr lang="en-US" altLang="zh-CN" dirty="0" err="1" smtClean="0"/>
              <a:t>GCN</a:t>
            </a:r>
            <a:r>
              <a:rPr lang="en-US" altLang="zh-CN" dirty="0" smtClean="0"/>
              <a:t>:</a:t>
            </a:r>
          </a:p>
          <a:p>
            <a:r>
              <a:rPr lang="en-US" altLang="zh-CN" b="1" dirty="0" smtClean="0"/>
              <a:t>1 </a:t>
            </a:r>
            <a:r>
              <a:rPr lang="en-US" altLang="zh-CN" dirty="0" smtClean="0"/>
              <a:t>Global Graph can </a:t>
            </a:r>
            <a:r>
              <a:rPr lang="en-US" altLang="zh-CN" dirty="0"/>
              <a:t>only be constructed based on Corpus, but ignore the local structure of a single document</a:t>
            </a:r>
            <a:endParaRPr lang="zh-CN" altLang="en-US" dirty="0"/>
          </a:p>
        </p:txBody>
      </p:sp>
      <p:sp>
        <p:nvSpPr>
          <p:cNvPr id="30" name="矩形 29"/>
          <p:cNvSpPr/>
          <p:nvPr/>
        </p:nvSpPr>
        <p:spPr>
          <a:xfrm>
            <a:off x="1721028" y="2627302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1873428" y="2779702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2025828" y="2932102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2178228" y="3084502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/>
          <p:cNvSpPr/>
          <p:nvPr/>
        </p:nvSpPr>
        <p:spPr>
          <a:xfrm>
            <a:off x="2330628" y="3236902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225039" y="2571136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1</a:t>
            </a:r>
            <a:endParaRPr lang="zh-CN" altLang="en-US" sz="1000" dirty="0"/>
          </a:p>
        </p:txBody>
      </p:sp>
      <p:sp>
        <p:nvSpPr>
          <p:cNvPr id="35" name="文本框 34"/>
          <p:cNvSpPr txBox="1"/>
          <p:nvPr/>
        </p:nvSpPr>
        <p:spPr>
          <a:xfrm>
            <a:off x="1390882" y="2733577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2</a:t>
            </a:r>
            <a:endParaRPr lang="zh-CN" altLang="en-US" sz="1000" dirty="0"/>
          </a:p>
        </p:txBody>
      </p:sp>
      <p:sp>
        <p:nvSpPr>
          <p:cNvPr id="36" name="文本框 35"/>
          <p:cNvSpPr txBox="1"/>
          <p:nvPr/>
        </p:nvSpPr>
        <p:spPr>
          <a:xfrm>
            <a:off x="1562930" y="2901137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3</a:t>
            </a:r>
            <a:endParaRPr lang="zh-CN" altLang="en-US" sz="1000" dirty="0"/>
          </a:p>
        </p:txBody>
      </p:sp>
      <p:sp>
        <p:nvSpPr>
          <p:cNvPr id="37" name="文本框 36"/>
          <p:cNvSpPr txBox="1"/>
          <p:nvPr/>
        </p:nvSpPr>
        <p:spPr>
          <a:xfrm>
            <a:off x="1734228" y="3071288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4</a:t>
            </a:r>
            <a:endParaRPr lang="zh-CN" altLang="en-US" sz="1000" dirty="0"/>
          </a:p>
        </p:txBody>
      </p:sp>
      <p:sp>
        <p:nvSpPr>
          <p:cNvPr id="38" name="文本框 37"/>
          <p:cNvSpPr txBox="1"/>
          <p:nvPr/>
        </p:nvSpPr>
        <p:spPr>
          <a:xfrm>
            <a:off x="1915606" y="3212038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5</a:t>
            </a:r>
            <a:endParaRPr lang="zh-CN" altLang="en-US" sz="1000" dirty="0"/>
          </a:p>
        </p:txBody>
      </p:sp>
      <p:sp>
        <p:nvSpPr>
          <p:cNvPr id="7" name="右箭头 6"/>
          <p:cNvSpPr/>
          <p:nvPr/>
        </p:nvSpPr>
        <p:spPr>
          <a:xfrm>
            <a:off x="3326385" y="2833640"/>
            <a:ext cx="1274400" cy="165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5112413" y="2467564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椭圆 39"/>
          <p:cNvSpPr/>
          <p:nvPr/>
        </p:nvSpPr>
        <p:spPr>
          <a:xfrm>
            <a:off x="6083213" y="2589632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椭圆 40"/>
          <p:cNvSpPr/>
          <p:nvPr/>
        </p:nvSpPr>
        <p:spPr>
          <a:xfrm>
            <a:off x="5904991" y="2234449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椭圆 41"/>
          <p:cNvSpPr/>
          <p:nvPr/>
        </p:nvSpPr>
        <p:spPr>
          <a:xfrm>
            <a:off x="5195213" y="3084502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椭圆 42"/>
          <p:cNvSpPr/>
          <p:nvPr/>
        </p:nvSpPr>
        <p:spPr>
          <a:xfrm>
            <a:off x="5724413" y="2839516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椭圆 43"/>
          <p:cNvSpPr/>
          <p:nvPr/>
        </p:nvSpPr>
        <p:spPr>
          <a:xfrm>
            <a:off x="6122813" y="2944815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椭圆 44"/>
          <p:cNvSpPr/>
          <p:nvPr/>
        </p:nvSpPr>
        <p:spPr>
          <a:xfrm>
            <a:off x="5620013" y="3237640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椭圆 45"/>
          <p:cNvSpPr/>
          <p:nvPr/>
        </p:nvSpPr>
        <p:spPr>
          <a:xfrm>
            <a:off x="6164813" y="3342197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椭圆 46"/>
          <p:cNvSpPr/>
          <p:nvPr/>
        </p:nvSpPr>
        <p:spPr>
          <a:xfrm>
            <a:off x="5195213" y="2749674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连接符 18"/>
          <p:cNvCxnSpPr>
            <a:stCxn id="8" idx="7"/>
            <a:endCxn id="41" idx="2"/>
          </p:cNvCxnSpPr>
          <p:nvPr/>
        </p:nvCxnSpPr>
        <p:spPr>
          <a:xfrm flipV="1">
            <a:off x="5290635" y="2314318"/>
            <a:ext cx="614356" cy="176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stCxn id="40" idx="0"/>
          </p:cNvCxnSpPr>
          <p:nvPr/>
        </p:nvCxnSpPr>
        <p:spPr>
          <a:xfrm flipH="1" flipV="1">
            <a:off x="5978813" y="2366906"/>
            <a:ext cx="208800" cy="2227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>
            <a:stCxn id="47" idx="7"/>
          </p:cNvCxnSpPr>
          <p:nvPr/>
        </p:nvCxnSpPr>
        <p:spPr>
          <a:xfrm flipV="1">
            <a:off x="5373435" y="2343513"/>
            <a:ext cx="531556" cy="429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>
            <a:stCxn id="43" idx="0"/>
            <a:endCxn id="40" idx="2"/>
          </p:cNvCxnSpPr>
          <p:nvPr/>
        </p:nvCxnSpPr>
        <p:spPr>
          <a:xfrm flipV="1">
            <a:off x="5828813" y="2669501"/>
            <a:ext cx="254400" cy="170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曲线连接符 62"/>
          <p:cNvCxnSpPr>
            <a:stCxn id="8" idx="3"/>
            <a:endCxn id="47" idx="2"/>
          </p:cNvCxnSpPr>
          <p:nvPr/>
        </p:nvCxnSpPr>
        <p:spPr>
          <a:xfrm rot="16200000" flipH="1">
            <a:off x="5056285" y="2690615"/>
            <a:ext cx="225634" cy="52222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曲线连接符 67"/>
          <p:cNvCxnSpPr>
            <a:stCxn id="46" idx="1"/>
            <a:endCxn id="47" idx="5"/>
          </p:cNvCxnSpPr>
          <p:nvPr/>
        </p:nvCxnSpPr>
        <p:spPr>
          <a:xfrm rot="16200000" flipV="1">
            <a:off x="5544628" y="2714827"/>
            <a:ext cx="479571" cy="82195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曲线连接符 69"/>
          <p:cNvCxnSpPr>
            <a:stCxn id="44" idx="6"/>
            <a:endCxn id="46" idx="6"/>
          </p:cNvCxnSpPr>
          <p:nvPr/>
        </p:nvCxnSpPr>
        <p:spPr>
          <a:xfrm>
            <a:off x="6331613" y="3024684"/>
            <a:ext cx="42000" cy="397382"/>
          </a:xfrm>
          <a:prstGeom prst="curvedConnector3">
            <a:avLst>
              <a:gd name="adj1" fmla="val 6442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曲线连接符 71"/>
          <p:cNvCxnSpPr>
            <a:stCxn id="42" idx="5"/>
            <a:endCxn id="45" idx="2"/>
          </p:cNvCxnSpPr>
          <p:nvPr/>
        </p:nvCxnSpPr>
        <p:spPr>
          <a:xfrm rot="16200000" flipH="1">
            <a:off x="5448393" y="3145889"/>
            <a:ext cx="96662" cy="246578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曲线连接符 73"/>
          <p:cNvCxnSpPr>
            <a:stCxn id="43" idx="3"/>
            <a:endCxn id="42" idx="7"/>
          </p:cNvCxnSpPr>
          <p:nvPr/>
        </p:nvCxnSpPr>
        <p:spPr>
          <a:xfrm rot="5400000">
            <a:off x="5498196" y="2851100"/>
            <a:ext cx="132034" cy="38155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>
            <a:stCxn id="43" idx="6"/>
            <a:endCxn id="44" idx="1"/>
          </p:cNvCxnSpPr>
          <p:nvPr/>
        </p:nvCxnSpPr>
        <p:spPr>
          <a:xfrm>
            <a:off x="5933213" y="2919385"/>
            <a:ext cx="220178" cy="48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3430363" y="2512384"/>
            <a:ext cx="109376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Build graph</a:t>
            </a:r>
            <a:endParaRPr lang="zh-CN" altLang="en-US" dirty="0"/>
          </a:p>
        </p:txBody>
      </p:sp>
      <p:sp>
        <p:nvSpPr>
          <p:cNvPr id="79" name="椭圆 78"/>
          <p:cNvSpPr/>
          <p:nvPr/>
        </p:nvSpPr>
        <p:spPr>
          <a:xfrm>
            <a:off x="6436736" y="2699833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椭圆 79"/>
          <p:cNvSpPr/>
          <p:nvPr/>
        </p:nvSpPr>
        <p:spPr>
          <a:xfrm>
            <a:off x="5414026" y="2072867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椭圆 80"/>
          <p:cNvSpPr/>
          <p:nvPr/>
        </p:nvSpPr>
        <p:spPr>
          <a:xfrm>
            <a:off x="6490090" y="2190535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椭圆 81"/>
          <p:cNvSpPr/>
          <p:nvPr/>
        </p:nvSpPr>
        <p:spPr>
          <a:xfrm>
            <a:off x="6148960" y="1913129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椭圆 82"/>
          <p:cNvSpPr/>
          <p:nvPr/>
        </p:nvSpPr>
        <p:spPr>
          <a:xfrm>
            <a:off x="6876413" y="2464404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5" name="直接连接符 84"/>
          <p:cNvCxnSpPr>
            <a:stCxn id="80" idx="6"/>
            <a:endCxn id="82" idx="2"/>
          </p:cNvCxnSpPr>
          <p:nvPr/>
        </p:nvCxnSpPr>
        <p:spPr>
          <a:xfrm flipV="1">
            <a:off x="5622826" y="1992998"/>
            <a:ext cx="526134" cy="159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接连接符 85"/>
          <p:cNvCxnSpPr>
            <a:stCxn id="8" idx="0"/>
          </p:cNvCxnSpPr>
          <p:nvPr/>
        </p:nvCxnSpPr>
        <p:spPr>
          <a:xfrm flipV="1">
            <a:off x="5216813" y="2189371"/>
            <a:ext cx="210889" cy="2781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连接符 87"/>
          <p:cNvCxnSpPr>
            <a:endCxn id="81" idx="1"/>
          </p:cNvCxnSpPr>
          <p:nvPr/>
        </p:nvCxnSpPr>
        <p:spPr>
          <a:xfrm>
            <a:off x="6292013" y="2061323"/>
            <a:ext cx="228655" cy="152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接连接符 89"/>
          <p:cNvCxnSpPr>
            <a:stCxn id="79" idx="7"/>
            <a:endCxn id="83" idx="3"/>
          </p:cNvCxnSpPr>
          <p:nvPr/>
        </p:nvCxnSpPr>
        <p:spPr>
          <a:xfrm flipV="1">
            <a:off x="6614958" y="2600749"/>
            <a:ext cx="292033" cy="122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曲线连接符 94"/>
          <p:cNvCxnSpPr>
            <a:stCxn id="79" idx="0"/>
            <a:endCxn id="82" idx="4"/>
          </p:cNvCxnSpPr>
          <p:nvPr/>
        </p:nvCxnSpPr>
        <p:spPr>
          <a:xfrm rot="16200000" flipV="1">
            <a:off x="6083765" y="2242462"/>
            <a:ext cx="626966" cy="28777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曲线连接符 97"/>
          <p:cNvCxnSpPr>
            <a:stCxn id="83" idx="4"/>
            <a:endCxn id="44" idx="6"/>
          </p:cNvCxnSpPr>
          <p:nvPr/>
        </p:nvCxnSpPr>
        <p:spPr>
          <a:xfrm rot="5400000">
            <a:off x="6455942" y="2499813"/>
            <a:ext cx="400542" cy="649200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接连接符 99"/>
          <p:cNvCxnSpPr>
            <a:stCxn id="81" idx="5"/>
            <a:endCxn id="83" idx="0"/>
          </p:cNvCxnSpPr>
          <p:nvPr/>
        </p:nvCxnSpPr>
        <p:spPr>
          <a:xfrm>
            <a:off x="6668312" y="2326880"/>
            <a:ext cx="312501" cy="137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文本框 100"/>
          <p:cNvSpPr txBox="1"/>
          <p:nvPr/>
        </p:nvSpPr>
        <p:spPr>
          <a:xfrm>
            <a:off x="547199" y="3902400"/>
            <a:ext cx="46696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Demo: </a:t>
            </a:r>
            <a:r>
              <a:rPr lang="en-US" altLang="zh-CN" dirty="0" smtClean="0"/>
              <a:t>1. So </a:t>
            </a:r>
            <a:r>
              <a:rPr lang="en-US" altLang="zh-CN" dirty="0">
                <a:solidFill>
                  <a:srgbClr val="FF0000"/>
                </a:solidFill>
              </a:rPr>
              <a:t>delicious</a:t>
            </a:r>
            <a:r>
              <a:rPr lang="en-US" altLang="zh-CN" dirty="0"/>
              <a:t> was the </a:t>
            </a:r>
            <a:r>
              <a:rPr lang="en-US" altLang="zh-CN" dirty="0">
                <a:solidFill>
                  <a:srgbClr val="FF0000"/>
                </a:solidFill>
              </a:rPr>
              <a:t>noodles</a:t>
            </a:r>
            <a:r>
              <a:rPr lang="en-US" altLang="zh-CN" dirty="0"/>
              <a:t> but </a:t>
            </a:r>
            <a:r>
              <a:rPr lang="en-US" altLang="zh-CN" dirty="0">
                <a:solidFill>
                  <a:srgbClr val="FF0000"/>
                </a:solidFill>
              </a:rPr>
              <a:t>terrible</a:t>
            </a:r>
            <a:r>
              <a:rPr lang="en-US" altLang="zh-CN" dirty="0"/>
              <a:t> </a:t>
            </a:r>
            <a:r>
              <a:rPr lang="en-US" altLang="zh-CN" dirty="0" smtClean="0"/>
              <a:t>vegetables.</a:t>
            </a:r>
          </a:p>
          <a:p>
            <a:r>
              <a:rPr lang="en-US" altLang="zh-CN" dirty="0"/>
              <a:t>             2. The </a:t>
            </a:r>
            <a:r>
              <a:rPr lang="en-US" altLang="zh-CN" dirty="0">
                <a:solidFill>
                  <a:srgbClr val="FF0000"/>
                </a:solidFill>
              </a:rPr>
              <a:t>noodles </a:t>
            </a:r>
            <a:r>
              <a:rPr lang="en-US" altLang="zh-CN" dirty="0"/>
              <a:t>in this shop are </a:t>
            </a:r>
            <a:r>
              <a:rPr lang="en-US" altLang="zh-CN" dirty="0">
                <a:solidFill>
                  <a:srgbClr val="FF0000"/>
                </a:solidFill>
              </a:rPr>
              <a:t>terrible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058454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文本框 25"/>
          <p:cNvSpPr txBox="1"/>
          <p:nvPr/>
        </p:nvSpPr>
        <p:spPr>
          <a:xfrm>
            <a:off x="2705243" y="210900"/>
            <a:ext cx="3603777" cy="74635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altLang="zh-CN" sz="4400" dirty="0" err="1" smtClean="0">
                <a:solidFill>
                  <a:srgbClr val="0070C0"/>
                </a:solidFill>
                <a:latin typeface="Impact" panose="020B0806030902050204" pitchFamily="34" charset="0"/>
              </a:rPr>
              <a:t>Backgroud</a:t>
            </a:r>
            <a:endParaRPr lang="zh-CN" altLang="en-US" sz="44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69461" y="1197925"/>
            <a:ext cx="670933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Disadvantages  of  traditional </a:t>
            </a:r>
            <a:r>
              <a:rPr lang="en-US" altLang="zh-CN" dirty="0" err="1"/>
              <a:t>GCN</a:t>
            </a:r>
            <a:r>
              <a:rPr lang="en-US" altLang="zh-CN" dirty="0"/>
              <a:t> </a:t>
            </a:r>
            <a:r>
              <a:rPr lang="en-US" altLang="zh-CN" dirty="0" smtClean="0"/>
              <a:t>:</a:t>
            </a:r>
          </a:p>
          <a:p>
            <a:r>
              <a:rPr lang="en-US" altLang="zh-CN" dirty="0" smtClean="0"/>
              <a:t>2.</a:t>
            </a:r>
            <a:r>
              <a:rPr lang="zh-CN" altLang="en-US" dirty="0" smtClean="0"/>
              <a:t>Traditional </a:t>
            </a:r>
            <a:r>
              <a:rPr lang="zh-CN" altLang="en-US" dirty="0"/>
              <a:t>GNN cannot model new </a:t>
            </a:r>
            <a:r>
              <a:rPr lang="zh-CN" altLang="en-US" dirty="0" smtClean="0"/>
              <a:t>documents </a:t>
            </a:r>
            <a:r>
              <a:rPr lang="en-US" altLang="zh-CN" dirty="0" smtClean="0"/>
              <a:t>resulting </a:t>
            </a:r>
            <a:r>
              <a:rPr lang="en-US" altLang="zh-CN" dirty="0"/>
              <a:t>in insufficient generalization ability</a:t>
            </a:r>
            <a:endParaRPr lang="zh-CN" altLang="en-US" dirty="0"/>
          </a:p>
        </p:txBody>
      </p:sp>
      <p:sp>
        <p:nvSpPr>
          <p:cNvPr id="57" name="矩形 56"/>
          <p:cNvSpPr/>
          <p:nvPr/>
        </p:nvSpPr>
        <p:spPr>
          <a:xfrm>
            <a:off x="1803530" y="2469173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矩形 60"/>
          <p:cNvSpPr/>
          <p:nvPr/>
        </p:nvSpPr>
        <p:spPr>
          <a:xfrm>
            <a:off x="1955930" y="2621573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矩形 64"/>
          <p:cNvSpPr/>
          <p:nvPr/>
        </p:nvSpPr>
        <p:spPr>
          <a:xfrm>
            <a:off x="2108330" y="2773973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矩形 66"/>
          <p:cNvSpPr/>
          <p:nvPr/>
        </p:nvSpPr>
        <p:spPr>
          <a:xfrm>
            <a:off x="2260730" y="2926373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矩形 69"/>
          <p:cNvSpPr/>
          <p:nvPr/>
        </p:nvSpPr>
        <p:spPr>
          <a:xfrm>
            <a:off x="2413130" y="3078773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文本框 70"/>
          <p:cNvSpPr txBox="1"/>
          <p:nvPr/>
        </p:nvSpPr>
        <p:spPr>
          <a:xfrm>
            <a:off x="1307541" y="2413007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1</a:t>
            </a:r>
            <a:endParaRPr lang="zh-CN" altLang="en-US" sz="1000" dirty="0"/>
          </a:p>
        </p:txBody>
      </p:sp>
      <p:sp>
        <p:nvSpPr>
          <p:cNvPr id="72" name="文本框 71"/>
          <p:cNvSpPr txBox="1"/>
          <p:nvPr/>
        </p:nvSpPr>
        <p:spPr>
          <a:xfrm>
            <a:off x="1473384" y="2575448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2</a:t>
            </a:r>
            <a:endParaRPr lang="zh-CN" altLang="en-US" sz="1000" dirty="0"/>
          </a:p>
        </p:txBody>
      </p:sp>
      <p:sp>
        <p:nvSpPr>
          <p:cNvPr id="73" name="文本框 72"/>
          <p:cNvSpPr txBox="1"/>
          <p:nvPr/>
        </p:nvSpPr>
        <p:spPr>
          <a:xfrm>
            <a:off x="1645432" y="2743008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3</a:t>
            </a:r>
            <a:endParaRPr lang="zh-CN" altLang="en-US" sz="1000" dirty="0"/>
          </a:p>
        </p:txBody>
      </p:sp>
      <p:sp>
        <p:nvSpPr>
          <p:cNvPr id="74" name="文本框 73"/>
          <p:cNvSpPr txBox="1"/>
          <p:nvPr/>
        </p:nvSpPr>
        <p:spPr>
          <a:xfrm>
            <a:off x="1816730" y="2913159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4</a:t>
            </a:r>
            <a:endParaRPr lang="zh-CN" altLang="en-US" sz="1000" dirty="0"/>
          </a:p>
        </p:txBody>
      </p:sp>
      <p:sp>
        <p:nvSpPr>
          <p:cNvPr id="75" name="文本框 74"/>
          <p:cNvSpPr txBox="1"/>
          <p:nvPr/>
        </p:nvSpPr>
        <p:spPr>
          <a:xfrm>
            <a:off x="1998108" y="3053909"/>
            <a:ext cx="58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Doc 5</a:t>
            </a:r>
            <a:endParaRPr lang="zh-CN" altLang="en-US" sz="1000" dirty="0"/>
          </a:p>
        </p:txBody>
      </p:sp>
      <p:sp>
        <p:nvSpPr>
          <p:cNvPr id="76" name="右箭头 75"/>
          <p:cNvSpPr/>
          <p:nvPr/>
        </p:nvSpPr>
        <p:spPr>
          <a:xfrm>
            <a:off x="3408887" y="2675511"/>
            <a:ext cx="1274400" cy="165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椭圆 76"/>
          <p:cNvSpPr/>
          <p:nvPr/>
        </p:nvSpPr>
        <p:spPr>
          <a:xfrm>
            <a:off x="5194915" y="2309435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椭圆 77"/>
          <p:cNvSpPr/>
          <p:nvPr/>
        </p:nvSpPr>
        <p:spPr>
          <a:xfrm>
            <a:off x="6165715" y="2431503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椭圆 78"/>
          <p:cNvSpPr/>
          <p:nvPr/>
        </p:nvSpPr>
        <p:spPr>
          <a:xfrm>
            <a:off x="5987493" y="2076320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椭圆 79"/>
          <p:cNvSpPr/>
          <p:nvPr/>
        </p:nvSpPr>
        <p:spPr>
          <a:xfrm>
            <a:off x="5277715" y="2926373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椭圆 80"/>
          <p:cNvSpPr/>
          <p:nvPr/>
        </p:nvSpPr>
        <p:spPr>
          <a:xfrm>
            <a:off x="5806915" y="2681387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椭圆 81"/>
          <p:cNvSpPr/>
          <p:nvPr/>
        </p:nvSpPr>
        <p:spPr>
          <a:xfrm>
            <a:off x="6205315" y="2786686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椭圆 82"/>
          <p:cNvSpPr/>
          <p:nvPr/>
        </p:nvSpPr>
        <p:spPr>
          <a:xfrm>
            <a:off x="5702515" y="3079511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4" name="椭圆 83"/>
          <p:cNvSpPr/>
          <p:nvPr/>
        </p:nvSpPr>
        <p:spPr>
          <a:xfrm>
            <a:off x="6247315" y="3184068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椭圆 84"/>
          <p:cNvSpPr/>
          <p:nvPr/>
        </p:nvSpPr>
        <p:spPr>
          <a:xfrm>
            <a:off x="5277715" y="2591545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6" name="直接连接符 85"/>
          <p:cNvCxnSpPr>
            <a:stCxn id="77" idx="7"/>
            <a:endCxn id="79" idx="2"/>
          </p:cNvCxnSpPr>
          <p:nvPr/>
        </p:nvCxnSpPr>
        <p:spPr>
          <a:xfrm flipV="1">
            <a:off x="5373137" y="2156189"/>
            <a:ext cx="614356" cy="176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接连接符 86"/>
          <p:cNvCxnSpPr>
            <a:stCxn id="78" idx="0"/>
          </p:cNvCxnSpPr>
          <p:nvPr/>
        </p:nvCxnSpPr>
        <p:spPr>
          <a:xfrm flipH="1" flipV="1">
            <a:off x="6061315" y="2208777"/>
            <a:ext cx="208800" cy="2227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连接符 87"/>
          <p:cNvCxnSpPr>
            <a:stCxn id="85" idx="7"/>
          </p:cNvCxnSpPr>
          <p:nvPr/>
        </p:nvCxnSpPr>
        <p:spPr>
          <a:xfrm flipV="1">
            <a:off x="5455937" y="2185384"/>
            <a:ext cx="531556" cy="429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接连接符 88"/>
          <p:cNvCxnSpPr>
            <a:stCxn id="81" idx="0"/>
            <a:endCxn id="78" idx="2"/>
          </p:cNvCxnSpPr>
          <p:nvPr/>
        </p:nvCxnSpPr>
        <p:spPr>
          <a:xfrm flipV="1">
            <a:off x="5911315" y="2511372"/>
            <a:ext cx="254400" cy="170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曲线连接符 89"/>
          <p:cNvCxnSpPr>
            <a:stCxn id="77" idx="3"/>
            <a:endCxn id="85" idx="2"/>
          </p:cNvCxnSpPr>
          <p:nvPr/>
        </p:nvCxnSpPr>
        <p:spPr>
          <a:xfrm rot="16200000" flipH="1">
            <a:off x="5138787" y="2532486"/>
            <a:ext cx="225634" cy="52222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曲线连接符 90"/>
          <p:cNvCxnSpPr>
            <a:stCxn id="84" idx="1"/>
            <a:endCxn id="85" idx="5"/>
          </p:cNvCxnSpPr>
          <p:nvPr/>
        </p:nvCxnSpPr>
        <p:spPr>
          <a:xfrm rot="16200000" flipV="1">
            <a:off x="5627130" y="2556698"/>
            <a:ext cx="479571" cy="82195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曲线连接符 91"/>
          <p:cNvCxnSpPr>
            <a:stCxn id="82" idx="6"/>
            <a:endCxn id="84" idx="6"/>
          </p:cNvCxnSpPr>
          <p:nvPr/>
        </p:nvCxnSpPr>
        <p:spPr>
          <a:xfrm>
            <a:off x="6414115" y="2866555"/>
            <a:ext cx="42000" cy="397382"/>
          </a:xfrm>
          <a:prstGeom prst="curvedConnector3">
            <a:avLst>
              <a:gd name="adj1" fmla="val 6442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曲线连接符 92"/>
          <p:cNvCxnSpPr>
            <a:stCxn id="80" idx="5"/>
            <a:endCxn id="83" idx="2"/>
          </p:cNvCxnSpPr>
          <p:nvPr/>
        </p:nvCxnSpPr>
        <p:spPr>
          <a:xfrm rot="16200000" flipH="1">
            <a:off x="5530895" y="2987760"/>
            <a:ext cx="96662" cy="246578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曲线连接符 93"/>
          <p:cNvCxnSpPr>
            <a:stCxn id="81" idx="3"/>
            <a:endCxn id="80" idx="7"/>
          </p:cNvCxnSpPr>
          <p:nvPr/>
        </p:nvCxnSpPr>
        <p:spPr>
          <a:xfrm rot="5400000">
            <a:off x="5580698" y="2692971"/>
            <a:ext cx="132034" cy="38155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连接符 94"/>
          <p:cNvCxnSpPr>
            <a:stCxn id="81" idx="6"/>
            <a:endCxn id="82" idx="1"/>
          </p:cNvCxnSpPr>
          <p:nvPr/>
        </p:nvCxnSpPr>
        <p:spPr>
          <a:xfrm>
            <a:off x="6015715" y="2761256"/>
            <a:ext cx="220178" cy="48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文本框 95"/>
          <p:cNvSpPr txBox="1"/>
          <p:nvPr/>
        </p:nvSpPr>
        <p:spPr>
          <a:xfrm>
            <a:off x="3512865" y="2354255"/>
            <a:ext cx="109376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Build graph</a:t>
            </a:r>
            <a:endParaRPr lang="zh-CN" altLang="en-US" dirty="0"/>
          </a:p>
        </p:txBody>
      </p:sp>
      <p:sp>
        <p:nvSpPr>
          <p:cNvPr id="97" name="椭圆 96"/>
          <p:cNvSpPr/>
          <p:nvPr/>
        </p:nvSpPr>
        <p:spPr>
          <a:xfrm>
            <a:off x="6519238" y="2541704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8" name="椭圆 97"/>
          <p:cNvSpPr/>
          <p:nvPr/>
        </p:nvSpPr>
        <p:spPr>
          <a:xfrm>
            <a:off x="5496528" y="1914738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9" name="椭圆 98"/>
          <p:cNvSpPr/>
          <p:nvPr/>
        </p:nvSpPr>
        <p:spPr>
          <a:xfrm>
            <a:off x="6572592" y="2032406"/>
            <a:ext cx="208800" cy="1597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0" name="椭圆 99"/>
          <p:cNvSpPr/>
          <p:nvPr/>
        </p:nvSpPr>
        <p:spPr>
          <a:xfrm>
            <a:off x="6958915" y="2306275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1" name="直接连接符 100"/>
          <p:cNvCxnSpPr>
            <a:stCxn id="98" idx="6"/>
          </p:cNvCxnSpPr>
          <p:nvPr/>
        </p:nvCxnSpPr>
        <p:spPr>
          <a:xfrm flipV="1">
            <a:off x="5705328" y="1834869"/>
            <a:ext cx="526134" cy="159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连接符 101"/>
          <p:cNvCxnSpPr>
            <a:stCxn id="77" idx="0"/>
          </p:cNvCxnSpPr>
          <p:nvPr/>
        </p:nvCxnSpPr>
        <p:spPr>
          <a:xfrm flipV="1">
            <a:off x="5299315" y="2031242"/>
            <a:ext cx="210889" cy="2781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接连接符 102"/>
          <p:cNvCxnSpPr>
            <a:endCxn id="99" idx="1"/>
          </p:cNvCxnSpPr>
          <p:nvPr/>
        </p:nvCxnSpPr>
        <p:spPr>
          <a:xfrm>
            <a:off x="6374515" y="1903194"/>
            <a:ext cx="228655" cy="152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接连接符 103"/>
          <p:cNvCxnSpPr>
            <a:stCxn id="97" idx="7"/>
            <a:endCxn id="100" idx="3"/>
          </p:cNvCxnSpPr>
          <p:nvPr/>
        </p:nvCxnSpPr>
        <p:spPr>
          <a:xfrm flipV="1">
            <a:off x="6697460" y="2442620"/>
            <a:ext cx="292033" cy="122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曲线连接符 104"/>
          <p:cNvCxnSpPr>
            <a:stCxn id="97" idx="0"/>
          </p:cNvCxnSpPr>
          <p:nvPr/>
        </p:nvCxnSpPr>
        <p:spPr>
          <a:xfrm rot="16200000" flipV="1">
            <a:off x="6166267" y="2084333"/>
            <a:ext cx="626966" cy="28777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曲线连接符 105"/>
          <p:cNvCxnSpPr>
            <a:stCxn id="100" idx="4"/>
            <a:endCxn id="82" idx="6"/>
          </p:cNvCxnSpPr>
          <p:nvPr/>
        </p:nvCxnSpPr>
        <p:spPr>
          <a:xfrm rot="5400000">
            <a:off x="6538444" y="2341684"/>
            <a:ext cx="400542" cy="649200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接连接符 106"/>
          <p:cNvCxnSpPr>
            <a:stCxn id="99" idx="5"/>
            <a:endCxn id="100" idx="0"/>
          </p:cNvCxnSpPr>
          <p:nvPr/>
        </p:nvCxnSpPr>
        <p:spPr>
          <a:xfrm>
            <a:off x="6750814" y="2168751"/>
            <a:ext cx="312501" cy="137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椭圆 107"/>
          <p:cNvSpPr/>
          <p:nvPr/>
        </p:nvSpPr>
        <p:spPr>
          <a:xfrm>
            <a:off x="6231462" y="1755000"/>
            <a:ext cx="208800" cy="1597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9" name="矩形 108"/>
          <p:cNvSpPr/>
          <p:nvPr/>
        </p:nvSpPr>
        <p:spPr>
          <a:xfrm>
            <a:off x="2461257" y="3901605"/>
            <a:ext cx="1148157" cy="1851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0" name="文本框 109"/>
          <p:cNvSpPr txBox="1"/>
          <p:nvPr/>
        </p:nvSpPr>
        <p:spPr>
          <a:xfrm>
            <a:off x="558036" y="3865397"/>
            <a:ext cx="18550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New doc</a:t>
            </a:r>
            <a:r>
              <a:rPr lang="zh-CN" altLang="en-US" sz="1000" dirty="0" smtClean="0"/>
              <a:t>（</a:t>
            </a:r>
            <a:r>
              <a:rPr lang="en-US" altLang="zh-CN" sz="1000" dirty="0"/>
              <a:t>include new words</a:t>
            </a:r>
            <a:r>
              <a:rPr lang="zh-CN" altLang="en-US" sz="1000" dirty="0" smtClean="0"/>
              <a:t>）</a:t>
            </a:r>
            <a:r>
              <a:rPr lang="en-US" altLang="zh-CN" sz="1000" dirty="0" smtClean="0"/>
              <a:t> </a:t>
            </a:r>
            <a:endParaRPr lang="zh-CN" altLang="en-US" sz="1000" dirty="0"/>
          </a:p>
        </p:txBody>
      </p:sp>
      <p:cxnSp>
        <p:nvCxnSpPr>
          <p:cNvPr id="8" name="曲线连接符 7"/>
          <p:cNvCxnSpPr/>
          <p:nvPr/>
        </p:nvCxnSpPr>
        <p:spPr>
          <a:xfrm flipV="1">
            <a:off x="3734621" y="3059317"/>
            <a:ext cx="1490872" cy="943548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乘号 8"/>
          <p:cNvSpPr/>
          <p:nvPr/>
        </p:nvSpPr>
        <p:spPr>
          <a:xfrm>
            <a:off x="4241991" y="3343806"/>
            <a:ext cx="158129" cy="2450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1674168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107" y="85546"/>
            <a:ext cx="7886700" cy="684094"/>
          </a:xfrm>
          <a:solidFill>
            <a:srgbClr val="0070C0"/>
          </a:solidFill>
        </p:spPr>
        <p:txBody>
          <a:bodyPr/>
          <a:lstStyle/>
          <a:p>
            <a:r>
              <a:rPr lang="en-US" altLang="zh-CN" dirty="0" err="1" smtClean="0">
                <a:solidFill>
                  <a:schemeClr val="bg2"/>
                </a:solidFill>
              </a:rPr>
              <a:t>TextING-Buildgraph</a:t>
            </a:r>
            <a:endParaRPr lang="zh-CN" altLang="en-US" dirty="0">
              <a:solidFill>
                <a:schemeClr val="bg2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553452" y="1045925"/>
            <a:ext cx="4572000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dirty="0" smtClean="0"/>
              <a:t>construct the graph for a textual document by representing unique words as vertices and </a:t>
            </a:r>
            <a:r>
              <a:rPr lang="en-US" altLang="zh-CN" dirty="0" smtClean="0"/>
              <a:t>co-occurrences between words as edges, denoted as 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矩形 6"/>
              <p:cNvSpPr/>
              <p:nvPr/>
            </p:nvSpPr>
            <p:spPr>
              <a:xfrm>
                <a:off x="2108215" y="1461424"/>
                <a:ext cx="1173718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𝐺</m:t>
                      </m:r>
                      <m:r>
                        <m:rPr>
                          <m:nor/>
                        </m:rPr>
                        <a:rPr lang="zh-CN" alt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CN" altLang="en-US" i="0">
                          <a:latin typeface="Cambria Math" panose="02040503050406030204" pitchFamily="18" charset="0"/>
                        </a:rPr>
                        <m:t>（</m:t>
                      </m:r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zh-CN" altLang="en-US" i="0">
                          <a:latin typeface="Cambria Math" panose="02040503050406030204" pitchFamily="18" charset="0"/>
                        </a:rPr>
                        <m:t>，</m:t>
                      </m:r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zh-CN" altLang="en-US" i="0">
                          <a:latin typeface="Cambria Math" panose="02040503050406030204" pitchFamily="18" charset="0"/>
                        </a:rPr>
                        <m:t>）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8215" y="1461424"/>
                <a:ext cx="1173718" cy="300082"/>
              </a:xfrm>
              <a:prstGeom prst="rect">
                <a:avLst/>
              </a:prstGeom>
              <a:blipFill rotWithShape="0">
                <a:blip r:embed="rId3"/>
                <a:stretch>
                  <a:fillRect b="-816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矩形 7"/>
          <p:cNvSpPr/>
          <p:nvPr/>
        </p:nvSpPr>
        <p:spPr>
          <a:xfrm>
            <a:off x="553452" y="1761506"/>
            <a:ext cx="351096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where V is the set of vertices and </a:t>
            </a:r>
            <a:r>
              <a:rPr lang="zh-CN" altLang="en-US" dirty="0" smtClean="0"/>
              <a:t>     the </a:t>
            </a:r>
            <a:r>
              <a:rPr lang="zh-CN" altLang="en-US" dirty="0"/>
              <a:t>edges.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矩形 8"/>
              <p:cNvSpPr/>
              <p:nvPr/>
            </p:nvSpPr>
            <p:spPr>
              <a:xfrm>
                <a:off x="2968707" y="1761506"/>
                <a:ext cx="351699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i="1">
                        <a:latin typeface="Cambria Math" panose="02040503050406030204" pitchFamily="18" charset="0"/>
                      </a:rPr>
                      <m:t>𝜉</m:t>
                    </m:r>
                  </m:oMath>
                </a14:m>
                <a:r>
                  <a:rPr lang="zh-CN" altLang="en-US" dirty="0" smtClean="0"/>
                  <a:t>  </a:t>
                </a:r>
                <a:endParaRPr lang="zh-CN" altLang="en-US" dirty="0"/>
              </a:p>
            </p:txBody>
          </p:sp>
        </mc:Choice>
        <mc:Fallback>
          <p:sp>
            <p:nvSpPr>
              <p:cNvPr id="9" name="矩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707" y="1761506"/>
                <a:ext cx="351699" cy="300082"/>
              </a:xfrm>
              <a:prstGeom prst="rect">
                <a:avLst/>
              </a:prstGeom>
              <a:blipFill rotWithShape="0">
                <a:blip r:embed="rId4"/>
                <a:stretch>
                  <a:fillRect b="-816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图片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7442" y="2361670"/>
            <a:ext cx="2309060" cy="1204064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2550695" y="3715775"/>
            <a:ext cx="319008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Default windows size is 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18455724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altLang="zh-CN" dirty="0" err="1" smtClean="0">
                <a:solidFill>
                  <a:schemeClr val="bg2"/>
                </a:solidFill>
              </a:rPr>
              <a:t>TextING-GRU</a:t>
            </a:r>
            <a:r>
              <a:rPr lang="en-US" altLang="zh-CN" dirty="0" smtClean="0">
                <a:solidFill>
                  <a:schemeClr val="bg2"/>
                </a:solidFill>
              </a:rPr>
              <a:t> </a:t>
            </a:r>
            <a:r>
              <a:rPr lang="en-US" altLang="zh-CN" dirty="0" err="1" smtClean="0">
                <a:solidFill>
                  <a:schemeClr val="bg2"/>
                </a:solidFill>
              </a:rPr>
              <a:t>GNN</a:t>
            </a:r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462018" y="936668"/>
            <a:ext cx="1583767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Model </a:t>
            </a:r>
            <a:r>
              <a:rPr lang="zh-CN" altLang="en-US" dirty="0" smtClean="0"/>
              <a:t>architecture</a:t>
            </a:r>
            <a:r>
              <a:rPr lang="en-US" altLang="zh-CN" dirty="0" smtClean="0"/>
              <a:t>: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230" y="1530084"/>
            <a:ext cx="3918855" cy="2698399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0094" y="2235337"/>
            <a:ext cx="2850127" cy="1287892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149516" y="3801980"/>
            <a:ext cx="1251284" cy="309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/>
              <a:t>GRU-GNN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7093103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标题 14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altLang="zh-CN" dirty="0" err="1" smtClean="0">
                <a:solidFill>
                  <a:schemeClr val="bg2"/>
                </a:solidFill>
              </a:rPr>
              <a:t>TextING-GNN-GRU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429" y="1124152"/>
            <a:ext cx="2872989" cy="1272650"/>
          </a:xfrm>
          <a:prstGeom prst="rect">
            <a:avLst/>
          </a:prstGeom>
        </p:spPr>
      </p:pic>
      <p:sp>
        <p:nvSpPr>
          <p:cNvPr id="3" name="右箭头 2"/>
          <p:cNvSpPr/>
          <p:nvPr/>
        </p:nvSpPr>
        <p:spPr>
          <a:xfrm>
            <a:off x="3279465" y="1760048"/>
            <a:ext cx="1093155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0390" y="925453"/>
            <a:ext cx="3677975" cy="1515266"/>
          </a:xfrm>
          <a:prstGeom prst="rect">
            <a:avLst/>
          </a:prstGeom>
        </p:spPr>
      </p:pic>
      <p:sp>
        <p:nvSpPr>
          <p:cNvPr id="7" name="上下箭头 6"/>
          <p:cNvSpPr/>
          <p:nvPr/>
        </p:nvSpPr>
        <p:spPr>
          <a:xfrm>
            <a:off x="1578854" y="2440718"/>
            <a:ext cx="172606" cy="76999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751459" y="2659712"/>
            <a:ext cx="759695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contrast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74187" y="4706505"/>
            <a:ext cx="162455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/>
              <a:t>RNN-GRU</a:t>
            </a:r>
            <a:endParaRPr lang="zh-CN" altLang="en-US" dirty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429" y="3323854"/>
            <a:ext cx="1608985" cy="137039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51511" y="3109835"/>
            <a:ext cx="2006137" cy="1635637"/>
          </a:xfrm>
          <a:prstGeom prst="rect">
            <a:avLst/>
          </a:prstGeom>
        </p:spPr>
      </p:pic>
      <p:cxnSp>
        <p:nvCxnSpPr>
          <p:cNvPr id="17" name="曲线连接符 16"/>
          <p:cNvCxnSpPr/>
          <p:nvPr/>
        </p:nvCxnSpPr>
        <p:spPr>
          <a:xfrm flipV="1">
            <a:off x="1486465" y="3402438"/>
            <a:ext cx="644842" cy="44007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图片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2012" y="2857763"/>
            <a:ext cx="2553506" cy="1975758"/>
          </a:xfrm>
          <a:prstGeom prst="rect">
            <a:avLst/>
          </a:prstGeom>
        </p:spPr>
      </p:pic>
      <p:sp>
        <p:nvSpPr>
          <p:cNvPr id="20" name="右箭头 19"/>
          <p:cNvSpPr/>
          <p:nvPr/>
        </p:nvSpPr>
        <p:spPr>
          <a:xfrm>
            <a:off x="4157648" y="3925732"/>
            <a:ext cx="85436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7882955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1201"/>
          </a:xfrm>
          <a:solidFill>
            <a:srgbClr val="0070C0"/>
          </a:solidFill>
        </p:spPr>
        <p:txBody>
          <a:bodyPr/>
          <a:lstStyle/>
          <a:p>
            <a:r>
              <a:rPr lang="en-US" altLang="zh-CN" dirty="0" err="1" smtClean="0">
                <a:solidFill>
                  <a:schemeClr val="bg2"/>
                </a:solidFill>
              </a:rPr>
              <a:t>TextING-GNN-GRU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263" y="1765562"/>
            <a:ext cx="3677975" cy="1515266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124" y="1230659"/>
            <a:ext cx="4184739" cy="2808398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V="1">
            <a:off x="3945600" y="1784911"/>
            <a:ext cx="809155" cy="204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>
            <a:endCxn id="10" idx="1"/>
          </p:cNvCxnSpPr>
          <p:nvPr/>
        </p:nvCxnSpPr>
        <p:spPr>
          <a:xfrm>
            <a:off x="3945600" y="2212413"/>
            <a:ext cx="644149" cy="20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左大括号 9"/>
          <p:cNvSpPr/>
          <p:nvPr/>
        </p:nvSpPr>
        <p:spPr>
          <a:xfrm>
            <a:off x="4589749" y="2061159"/>
            <a:ext cx="165006" cy="3437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3945600" y="2509287"/>
            <a:ext cx="587150" cy="385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左大括号 14"/>
          <p:cNvSpPr/>
          <p:nvPr/>
        </p:nvSpPr>
        <p:spPr>
          <a:xfrm>
            <a:off x="4589749" y="2684985"/>
            <a:ext cx="165006" cy="3437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7" name="直接箭头连接符 16"/>
          <p:cNvCxnSpPr>
            <a:endCxn id="19" idx="1"/>
          </p:cNvCxnSpPr>
          <p:nvPr/>
        </p:nvCxnSpPr>
        <p:spPr>
          <a:xfrm>
            <a:off x="3948475" y="2788962"/>
            <a:ext cx="618649" cy="638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左大括号 18"/>
          <p:cNvSpPr/>
          <p:nvPr/>
        </p:nvSpPr>
        <p:spPr>
          <a:xfrm>
            <a:off x="4567124" y="3255653"/>
            <a:ext cx="165006" cy="3437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箭头连接符 20"/>
          <p:cNvCxnSpPr/>
          <p:nvPr/>
        </p:nvCxnSpPr>
        <p:spPr>
          <a:xfrm>
            <a:off x="3948475" y="3028745"/>
            <a:ext cx="809155" cy="876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007114"/>
      </p:ext>
    </p:extLst>
  </p:cSld>
  <p:clrMapOvr>
    <a:masterClrMapping/>
  </p:clrMapOvr>
  <p:transition spd="med" advTm="0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1201"/>
          </a:xfrm>
          <a:solidFill>
            <a:srgbClr val="0070C0"/>
          </a:solidFill>
        </p:spPr>
        <p:txBody>
          <a:bodyPr/>
          <a:lstStyle/>
          <a:p>
            <a:r>
              <a:rPr lang="en-US" altLang="zh-CN" dirty="0" err="1" smtClean="0">
                <a:solidFill>
                  <a:schemeClr val="bg2"/>
                </a:solidFill>
              </a:rPr>
              <a:t>TextING</a:t>
            </a:r>
            <a:r>
              <a:rPr lang="en-US" altLang="zh-CN" dirty="0" smtClean="0">
                <a:solidFill>
                  <a:schemeClr val="bg2"/>
                </a:solidFill>
              </a:rPr>
              <a:t>-Readout Function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980" y="1380991"/>
            <a:ext cx="3397079" cy="2747019"/>
          </a:xfrm>
          <a:prstGeom prst="rect">
            <a:avLst/>
          </a:prstGeom>
        </p:spPr>
      </p:pic>
      <p:cxnSp>
        <p:nvCxnSpPr>
          <p:cNvPr id="7" name="曲线连接符 6"/>
          <p:cNvCxnSpPr/>
          <p:nvPr/>
        </p:nvCxnSpPr>
        <p:spPr>
          <a:xfrm flipV="1">
            <a:off x="2454442" y="1470814"/>
            <a:ext cx="2028180" cy="27548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2622" y="1316237"/>
            <a:ext cx="3107586" cy="309154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622" y="2505910"/>
            <a:ext cx="3932261" cy="364651"/>
          </a:xfrm>
          <a:prstGeom prst="rect">
            <a:avLst/>
          </a:prstGeom>
        </p:spPr>
      </p:pic>
      <p:cxnSp>
        <p:nvCxnSpPr>
          <p:cNvPr id="12" name="曲线连接符 11"/>
          <p:cNvCxnSpPr>
            <a:endCxn id="10" idx="1"/>
          </p:cNvCxnSpPr>
          <p:nvPr/>
        </p:nvCxnSpPr>
        <p:spPr>
          <a:xfrm>
            <a:off x="2970081" y="2041931"/>
            <a:ext cx="1512541" cy="64630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4283241" y="1804939"/>
            <a:ext cx="4047839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where f1 and f2 are two multilayer perceptrons (MLP). </a:t>
            </a:r>
          </a:p>
        </p:txBody>
      </p:sp>
      <p:cxnSp>
        <p:nvCxnSpPr>
          <p:cNvPr id="22" name="直接箭头连接符 21"/>
          <p:cNvCxnSpPr/>
          <p:nvPr/>
        </p:nvCxnSpPr>
        <p:spPr>
          <a:xfrm>
            <a:off x="2365065" y="2213811"/>
            <a:ext cx="1828800" cy="1498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4193865" y="3599648"/>
            <a:ext cx="138191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Case study:</a:t>
            </a:r>
            <a:endParaRPr lang="zh-CN" altLang="en-US" dirty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5334" y="3271450"/>
            <a:ext cx="3839911" cy="797453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6106314" y="4185640"/>
            <a:ext cx="138191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Dataset of </a:t>
            </a:r>
            <a:r>
              <a:rPr lang="en-US" altLang="zh-CN" dirty="0" err="1" smtClean="0"/>
              <a:t>MR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7751581"/>
      </p:ext>
    </p:extLst>
  </p:cSld>
  <p:clrMapOvr>
    <a:masterClrMapping/>
  </p:clrMapOvr>
  <p:transition spd="med" advTm="0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1201"/>
          </a:xfrm>
          <a:solidFill>
            <a:srgbClr val="0070C0"/>
          </a:solidFill>
        </p:spPr>
        <p:txBody>
          <a:bodyPr/>
          <a:lstStyle/>
          <a:p>
            <a:r>
              <a:rPr lang="en-US" altLang="zh-CN" dirty="0" err="1" smtClean="0">
                <a:solidFill>
                  <a:schemeClr val="bg2"/>
                </a:solidFill>
              </a:rPr>
              <a:t>TextING</a:t>
            </a:r>
            <a:r>
              <a:rPr lang="en-US" altLang="zh-CN" dirty="0" smtClean="0">
                <a:solidFill>
                  <a:schemeClr val="bg2"/>
                </a:solidFill>
              </a:rPr>
              <a:t>-Readout Function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84" y="1802299"/>
            <a:ext cx="3107586" cy="30915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961" y="2763427"/>
            <a:ext cx="3514767" cy="464246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9150" y="1183067"/>
            <a:ext cx="4317965" cy="2481409"/>
          </a:xfrm>
          <a:prstGeom prst="rect">
            <a:avLst/>
          </a:prstGeom>
        </p:spPr>
      </p:pic>
      <p:cxnSp>
        <p:nvCxnSpPr>
          <p:cNvPr id="8" name="直接箭头连接符 7"/>
          <p:cNvCxnSpPr>
            <a:stCxn id="4" idx="3"/>
          </p:cNvCxnSpPr>
          <p:nvPr/>
        </p:nvCxnSpPr>
        <p:spPr>
          <a:xfrm>
            <a:off x="3444470" y="1956876"/>
            <a:ext cx="1223434" cy="2778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左大括号 10"/>
          <p:cNvSpPr/>
          <p:nvPr/>
        </p:nvSpPr>
        <p:spPr>
          <a:xfrm>
            <a:off x="4667904" y="1802299"/>
            <a:ext cx="130629" cy="8648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3733228" y="2822279"/>
            <a:ext cx="1065305" cy="172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441578"/>
      </p:ext>
    </p:extLst>
  </p:cSld>
  <p:clrMapOvr>
    <a:masterClrMapping/>
  </p:clrMapOvr>
  <p:transition spd="med" advTm="0">
    <p:pull/>
  </p:transition>
</p:sld>
</file>

<file path=ppt/theme/theme1.xml><?xml version="1.0" encoding="utf-8"?>
<a:theme xmlns:a="http://schemas.openxmlformats.org/drawingml/2006/main" name="第一PPT，www.1ppt.com">
  <a:themeElements>
    <a:clrScheme name="自定义 9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C4856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6483</TotalTime>
  <Words>274</Words>
  <Application>Microsoft Office PowerPoint</Application>
  <PresentationFormat>全屏显示(16:9)</PresentationFormat>
  <Paragraphs>71</Paragraphs>
  <Slides>14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等线</vt:lpstr>
      <vt:lpstr>等线 Light</vt:lpstr>
      <vt:lpstr>宋体</vt:lpstr>
      <vt:lpstr>微软雅黑</vt:lpstr>
      <vt:lpstr>Arial</vt:lpstr>
      <vt:lpstr>Calibri</vt:lpstr>
      <vt:lpstr>Calibri Light</vt:lpstr>
      <vt:lpstr>Cambria Math</vt:lpstr>
      <vt:lpstr>Impact</vt:lpstr>
      <vt:lpstr>第一PPT，www.1ppt.com</vt:lpstr>
      <vt:lpstr>PowerPoint 演示文稿</vt:lpstr>
      <vt:lpstr>PowerPoint 演示文稿</vt:lpstr>
      <vt:lpstr>PowerPoint 演示文稿</vt:lpstr>
      <vt:lpstr>TextING-Buildgraph</vt:lpstr>
      <vt:lpstr>TextING-GRU GNN</vt:lpstr>
      <vt:lpstr>TextING-GNN-GRU</vt:lpstr>
      <vt:lpstr>TextING-GNN-GRU</vt:lpstr>
      <vt:lpstr>TextING-Readout Function</vt:lpstr>
      <vt:lpstr>TextING-Readout Function</vt:lpstr>
      <vt:lpstr>TextING-M</vt:lpstr>
      <vt:lpstr>Experiments-Dataset and Result</vt:lpstr>
      <vt:lpstr>Experiments-Dataset and Result</vt:lpstr>
      <vt:lpstr>Experiments-Dataset and Result</vt:lpstr>
      <vt:lpstr>PowerPoint 演示文稿</vt:lpstr>
    </vt:vector>
  </TitlesOfParts>
  <Company>第一PPT，www.1ppt.com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知识竞赛</dc:title>
  <dc:creator>第一PPT</dc:creator>
  <cp:keywords>www.1ppt.com</cp:keywords>
  <cp:lastModifiedBy>Hasee</cp:lastModifiedBy>
  <cp:revision>225</cp:revision>
  <dcterms:created xsi:type="dcterms:W3CDTF">2016-12-25T02:27:54Z</dcterms:created>
  <dcterms:modified xsi:type="dcterms:W3CDTF">2020-05-30T17:00:00Z</dcterms:modified>
</cp:coreProperties>
</file>